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59" r:id="rId6"/>
    <p:sldId id="263" r:id="rId7"/>
    <p:sldId id="265" r:id="rId8"/>
    <p:sldId id="266" r:id="rId9"/>
    <p:sldId id="310" r:id="rId10"/>
    <p:sldId id="296" r:id="rId11"/>
    <p:sldId id="298" r:id="rId12"/>
    <p:sldId id="299" r:id="rId13"/>
    <p:sldId id="331" r:id="rId14"/>
    <p:sldId id="300" r:id="rId15"/>
    <p:sldId id="301" r:id="rId16"/>
    <p:sldId id="330" r:id="rId17"/>
    <p:sldId id="302" r:id="rId18"/>
    <p:sldId id="303" r:id="rId19"/>
    <p:sldId id="304" r:id="rId20"/>
    <p:sldId id="305" r:id="rId21"/>
    <p:sldId id="311" r:id="rId22"/>
    <p:sldId id="306" r:id="rId23"/>
    <p:sldId id="326" r:id="rId24"/>
    <p:sldId id="327" r:id="rId25"/>
    <p:sldId id="329" r:id="rId26"/>
    <p:sldId id="3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C5509-79FA-471B-B951-1249056D606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FE3D-455F-4E49-8A79-A9788D27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6B90ED-4A0B-41F7-9F41-444FCD72F503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2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A6A1F13-5F2C-4F27-A5F1-3B7DC4C96751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FE1121-665F-4390-9FE0-90FE455B7790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9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75CB00-ADA4-4503-889B-FF3834BFD9DE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4689CC-6A5C-469F-81EA-026B40FDE1ED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5775F3-9B3C-4A3C-A617-0D0B83927DCF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1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6B90ED-4A0B-41F7-9F41-444FCD72F503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3D9DF1-8E7F-48A1-9BD2-6967A753A244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C29A46-AF7C-4237-9DC3-366828E60569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6B90ED-4A0B-41F7-9F41-444FCD72F503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4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F3A051-2B18-4A30-BD01-46D761BAECAD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386F12-137E-4DB7-9AC1-257D5C0CE52E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5FBD-B5E3-492F-9BDC-D2840278960F}" type="datetime1">
              <a:rPr lang="en-IN" smtClean="0"/>
              <a:t>17-08-2017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96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20B-8630-487B-A207-D158BF64BF06}" type="datetime1">
              <a:rPr lang="en-IN" smtClean="0"/>
              <a:t>17-08-2017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16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A4F-2BF0-41FE-99EE-701558F6AA73}" type="datetime1">
              <a:rPr lang="en-IN" smtClean="0"/>
              <a:t>17-08-2017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5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F868-C6F0-4C81-B2FC-E630B2DAD236}" type="datetime1">
              <a:rPr lang="en-IN" smtClean="0"/>
              <a:t>17-08-2017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27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ED0A-BFD4-4675-A97E-BDC35A3999DE}" type="datetime1">
              <a:rPr lang="en-IN" smtClean="0"/>
              <a:t>17-08-2017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58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D171-AF23-4383-BD8C-99E72205E289}" type="datetime1">
              <a:rPr lang="en-IN" smtClean="0"/>
              <a:t>17-08-2017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36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0996-2877-4D2E-A53C-03E1F3395863}" type="datetime1">
              <a:rPr lang="en-IN" smtClean="0"/>
              <a:t>17-08-2017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85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99F8-A7E1-4396-B7E6-E3B38BE198EC}" type="datetime1">
              <a:rPr lang="en-IN" smtClean="0"/>
              <a:t>17-08-2017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91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126F-41D7-4B80-AE5A-0A6336BC1014}" type="datetime1">
              <a:rPr lang="en-IN" smtClean="0"/>
              <a:t>17-08-2017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37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F986-46C3-4FA7-AEBF-194EAEFB36AC}" type="datetime1">
              <a:rPr lang="en-IN" smtClean="0"/>
              <a:t>17-08-2017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C751-7317-4A48-A782-3AFBB10181E6}" type="datetime1">
              <a:rPr lang="en-IN" smtClean="0"/>
              <a:t>17-08-2017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76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F71C-55FA-4D3A-8FFA-34E99DA87DE9}" type="datetime1">
              <a:rPr lang="en-IN" smtClean="0"/>
              <a:t>17-08-2017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0278-B2D0-4221-8EA3-438212BDA5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6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08" y="1766737"/>
            <a:ext cx="11046542" cy="20320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Pareto Framework for Data Analytics </a:t>
            </a:r>
            <a:br>
              <a:rPr lang="en-US" sz="4000" dirty="0"/>
            </a:br>
            <a:r>
              <a:rPr lang="en-US" sz="4000" dirty="0"/>
              <a:t>on Heterogeneous Systems: </a:t>
            </a:r>
            <a:br>
              <a:rPr lang="en-US" sz="4000" dirty="0"/>
            </a:br>
            <a:r>
              <a:rPr lang="en-US" sz="4000" dirty="0"/>
              <a:t>Implications for Green Energy Usage and Performance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511" y="4912768"/>
            <a:ext cx="9144000" cy="843656"/>
          </a:xfrm>
        </p:spPr>
        <p:txBody>
          <a:bodyPr>
            <a:normAutofit/>
          </a:bodyPr>
          <a:lstStyle/>
          <a:p>
            <a:r>
              <a:rPr lang="en-IN" dirty="0"/>
              <a:t>Aniket Chakrabarti, Srinivasan Parthasarathy, and </a:t>
            </a:r>
            <a:r>
              <a:rPr lang="en-IN" i="1" u="sng" dirty="0">
                <a:solidFill>
                  <a:srgbClr val="FF0000"/>
                </a:solidFill>
              </a:rPr>
              <a:t>Christopher Stewart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1</a:t>
            </a:fld>
            <a:endParaRPr lang="en-IN"/>
          </a:p>
        </p:txBody>
      </p:sp>
      <p:pic>
        <p:nvPicPr>
          <p:cNvPr id="5" name="Picture 4" descr="TheOhioStateUniversity-Horiz-RGBHEX.png">
            <a:extLst>
              <a:ext uri="{FF2B5EF4-FFF2-40B4-BE49-F238E27FC236}">
                <a16:creationId xmlns:a16="http://schemas.microsoft.com/office/drawing/2014/main" id="{26EB1ABC-516A-4FC5-BA18-9FB2BD4D6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16" y="1016041"/>
            <a:ext cx="4800600" cy="6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F4159C-0BDB-47DD-A14C-17DA17F514B1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Proposed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6762" y="1960493"/>
            <a:ext cx="4076440" cy="335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42354" y="1999030"/>
            <a:ext cx="4059457" cy="331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93C00-E1DC-44E6-8E11-FB94C669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8353"/>
            <a:ext cx="2381707" cy="12503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C27D82-44ED-49B2-8660-659D770F7A58}"/>
              </a:ext>
            </a:extLst>
          </p:cNvPr>
          <p:cNvSpPr/>
          <p:nvPr/>
        </p:nvSpPr>
        <p:spPr>
          <a:xfrm>
            <a:off x="6363730" y="2017460"/>
            <a:ext cx="2246870" cy="15165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597F7-A87A-475D-85EB-7EA477274604}"/>
              </a:ext>
            </a:extLst>
          </p:cNvPr>
          <p:cNvSpPr/>
          <p:nvPr/>
        </p:nvSpPr>
        <p:spPr>
          <a:xfrm>
            <a:off x="7228703" y="3941806"/>
            <a:ext cx="1381897" cy="729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4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D19AA2-7831-44BA-9DEC-40F7BAC1EF8B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77931" y="292684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Computational Heterogeneity Estimation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Goal: Given input size, predict the execution time of a specific algorithm on a specific machine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Simple linear model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For node i: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Predicted execution time: 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Regression coefficients: 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Input partition size: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2475381" y="3234503"/>
                <a:ext cx="2530384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33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33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81" y="3234503"/>
                <a:ext cx="2530384" cy="466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4696352" y="3649258"/>
                <a:ext cx="996738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352" y="3649258"/>
                <a:ext cx="996738" cy="466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4465293" y="4031991"/>
                <a:ext cx="862186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33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293" y="4031991"/>
                <a:ext cx="862186" cy="466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Resize="1"/>
              </p:cNvSpPr>
              <p:nvPr/>
            </p:nvSpPr>
            <p:spPr>
              <a:xfrm>
                <a:off x="4099682" y="4431309"/>
                <a:ext cx="347814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33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82" y="4431309"/>
                <a:ext cx="347814" cy="466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EF31520-E265-4942-803C-C232D5A86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6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BFAF54-B1B9-4763-9FB4-11202A08E92D}" type="slidenum">
              <a:t>12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24348" y="1380804"/>
            <a:ext cx="10948219" cy="475018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Use progressive sampling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On each machine, collect execution times on small samples of increasing size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Samples should reflect distribution of final partitions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Use optimal stratified sampling [Cochran ‘46]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In-memory stratification technique [</a:t>
            </a:r>
            <a:r>
              <a:rPr lang="en-US" dirty="0" err="1">
                <a:ea typeface="Microsoft YaHei" pitchFamily="2"/>
              </a:rPr>
              <a:t>Tatikonda</a:t>
            </a:r>
            <a:r>
              <a:rPr lang="en-US" dirty="0">
                <a:ea typeface="Microsoft YaHei" pitchFamily="2"/>
              </a:rPr>
              <a:t>, ICDE 2010]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For each data object, extract local pivot signatures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Define locality sensitive hash functions using pivots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Cluster similar objects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Output: Object(</a:t>
            </a:r>
            <a:r>
              <a:rPr lang="en-US" dirty="0" err="1">
                <a:ea typeface="Microsoft YaHei" pitchFamily="2"/>
              </a:rPr>
              <a:t>i</a:t>
            </a:r>
            <a:r>
              <a:rPr lang="en-US" dirty="0">
                <a:ea typeface="Microsoft YaHei" pitchFamily="2"/>
              </a:rPr>
              <a:t>) </a:t>
            </a:r>
            <a:r>
              <a:rPr lang="en-US" dirty="0">
                <a:ea typeface="Microsoft YaHei" pitchFamily="2"/>
                <a:sym typeface="Wingdings" panose="05000000000000000000" pitchFamily="2" charset="2"/>
              </a:rPr>
              <a:t> Type(j)</a:t>
            </a:r>
            <a:endParaRPr lang="en-US" dirty="0">
              <a:ea typeface="Microsoft YaHei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D9024-8574-41C7-82FC-7B1EEDF40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F4159C-0BDB-47DD-A14C-17DA17F514B1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Proposed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6762" y="1960493"/>
            <a:ext cx="4076440" cy="335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42354" y="1999030"/>
            <a:ext cx="4059457" cy="331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93C00-E1DC-44E6-8E11-FB94C669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8353"/>
            <a:ext cx="2381707" cy="1250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ED50EB-66CA-4487-81BE-0A74C185FA8E}"/>
              </a:ext>
            </a:extLst>
          </p:cNvPr>
          <p:cNvSpPr/>
          <p:nvPr/>
        </p:nvSpPr>
        <p:spPr>
          <a:xfrm>
            <a:off x="8798011" y="2053459"/>
            <a:ext cx="1503800" cy="1418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9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8083B3-E3A6-44C0-BD2C-BD2C74FFDA54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02479" y="258893"/>
            <a:ext cx="10515600" cy="1325563"/>
          </a:xfrm>
        </p:spPr>
        <p:txBody>
          <a:bodyPr/>
          <a:lstStyle/>
          <a:p>
            <a:pPr lvl="0"/>
            <a:r>
              <a:rPr lang="en-US" dirty="0"/>
              <a:t>Available Green Energy Estimation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Use [</a:t>
            </a:r>
            <a:r>
              <a:rPr lang="en-US" dirty="0" err="1"/>
              <a:t>Goiri</a:t>
            </a:r>
            <a:r>
              <a:rPr lang="en-US" dirty="0"/>
              <a:t> '11] to model availability of renewable energy</a:t>
            </a:r>
          </a:p>
          <a:p>
            <a:pPr lvl="1">
              <a:buSzPct val="45000"/>
              <a:buFont typeface="StarSymbol"/>
              <a:buChar char="●"/>
            </a:pPr>
            <a:endParaRPr lang="en-US" sz="2503" dirty="0">
              <a:latin typeface="Arial" pitchFamily="18"/>
              <a:ea typeface="Microsoft YaHei" pitchFamily="2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Available energy at hour t: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Cloud cover at t: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Attenuation factor: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Availability under ideal conditions at 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3590568" y="2174215"/>
                <a:ext cx="3276305" cy="419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33"/>
                        <m:t>GE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33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68" y="2174215"/>
                <a:ext cx="3276305" cy="419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4848039" y="2661345"/>
                <a:ext cx="1006210" cy="419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33"/>
                        <m:t>GE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39" y="2661345"/>
                <a:ext cx="1006210" cy="419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3587213" y="3051859"/>
                <a:ext cx="774007" cy="419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13" y="3051859"/>
                <a:ext cx="774007" cy="419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Resize="1"/>
              </p:cNvSpPr>
              <p:nvPr/>
            </p:nvSpPr>
            <p:spPr>
              <a:xfrm>
                <a:off x="3820568" y="3420661"/>
                <a:ext cx="833445" cy="419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568" y="3420661"/>
                <a:ext cx="833445" cy="419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6288465" y="3840323"/>
                <a:ext cx="763229" cy="419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65" y="3840323"/>
                <a:ext cx="763229" cy="419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717200F-597D-4D92-865D-9080635D7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8353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54BEA-7C41-4703-8367-0512D60D93EA}" type="slidenum">
              <a:t>15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0439" y="1417627"/>
            <a:ext cx="11080955" cy="47133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For node </a:t>
            </a:r>
            <a:r>
              <a:rPr lang="en-US" dirty="0" err="1"/>
              <a:t>i</a:t>
            </a:r>
            <a:r>
              <a:rPr lang="en-US" dirty="0"/>
              <a:t>, the dirty energy consumption for a job is modeled as</a:t>
            </a:r>
          </a:p>
          <a:p>
            <a:pPr lvl="0">
              <a:buSzPct val="45000"/>
              <a:buFont typeface="StarSymbol"/>
              <a:buChar char="●"/>
            </a:pPr>
            <a:endParaRPr lang="en-US" sz="2903" dirty="0">
              <a:latin typeface="Arial" pitchFamily="18"/>
              <a:ea typeface="Microsoft YaHei" pitchFamily="2"/>
            </a:endParaRPr>
          </a:p>
          <a:p>
            <a:pPr lvl="1">
              <a:buSzPct val="45000"/>
              <a:buFont typeface="StarSymbol"/>
              <a:buChar char="●"/>
            </a:pPr>
            <a:endParaRPr lang="en-US" sz="2503" dirty="0">
              <a:latin typeface="Arial" pitchFamily="18"/>
              <a:ea typeface="Microsoft YaHei" pitchFamily="2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Predicted dirty energy: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Avg. total energy consumed per hour: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Resize="1"/>
              </p:cNvSpPr>
              <p:nvPr/>
            </p:nvSpPr>
            <p:spPr>
              <a:xfrm>
                <a:off x="3231889" y="1647573"/>
                <a:ext cx="4505573" cy="1034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33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33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33" i="1">
                                  <a:latin typeface="Cambria Math" panose="02040503050406030204" pitchFamily="18" charset="0"/>
                                </a:rPr>
                                <m:t>GE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889" y="1647573"/>
                <a:ext cx="4505573" cy="1034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4088140" y="2739320"/>
                <a:ext cx="962121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40" y="2739320"/>
                <a:ext cx="962121" cy="466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5970324" y="3163533"/>
                <a:ext cx="412804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24" y="3163533"/>
                <a:ext cx="412804" cy="466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BFD8CED-0EC1-44E9-BE39-72C9E6320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F4159C-0BDB-47DD-A14C-17DA17F514B1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Proposed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6762" y="1960493"/>
            <a:ext cx="4076440" cy="335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42354" y="1999030"/>
            <a:ext cx="4059457" cy="331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93C00-E1DC-44E6-8E11-FB94C669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8353"/>
            <a:ext cx="2381707" cy="1250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0E0F3B-6E0F-4C67-AB8A-DDBDC0770020}"/>
              </a:ext>
            </a:extLst>
          </p:cNvPr>
          <p:cNvSpPr/>
          <p:nvPr/>
        </p:nvSpPr>
        <p:spPr>
          <a:xfrm>
            <a:off x="8798011" y="3929450"/>
            <a:ext cx="1503800" cy="729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81FE2-9450-41B3-88CA-D7B6961EC5D2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Pareto Optimal Modeling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Goal: Find partition size distribution that will (1) minimize the maximum execution time across partitions and (2) minimize the total dirty energy footprint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3668206" y="3309617"/>
                <a:ext cx="5201527" cy="2020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𝑚𝑖𝑛𝑖𝑚𝑖𝑧𝑒</m:t>
                          </m:r>
                        </m:e>
                        <m:lim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33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33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,</m:t>
                          </m:r>
                          <m:nary>
                            <m:naryPr>
                              <m:chr m:val="∑"/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33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633" i="1" dirty="0">
                  <a:latin typeface="Cambria Math" panose="02040503050406030204" pitchFamily="18" charset="0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.</m:t>
                            </m:r>
                            <m:nary>
                              <m:naryPr>
                                <m:chr m:val="∑"/>
                                <m:ctrlPr>
                                  <a:rPr lang="en-US" sz="1633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33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mr>
                      </m:m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06" y="3309617"/>
                <a:ext cx="5201527" cy="202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1D09C12-922F-4269-89F5-E21853DDD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49E1BF-F912-4F8A-A623-AA6B41503865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Linear Programming Formulation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                can be replaced by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After applying </a:t>
            </a:r>
            <a:r>
              <a:rPr lang="en-US" dirty="0" err="1"/>
              <a:t>scalarization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Can be efficiently solved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758199" y="1857628"/>
                <a:ext cx="1932733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9" y="1857628"/>
                <a:ext cx="1932733" cy="466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4643971" y="1854453"/>
                <a:ext cx="3121830" cy="46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.∀</m:t>
                          </m:r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33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33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971" y="1854453"/>
                <a:ext cx="3121830" cy="466364"/>
              </a:xfrm>
              <a:prstGeom prst="rect">
                <a:avLst/>
              </a:prstGeom>
              <a:blipFill>
                <a:blip r:embed="rId4"/>
                <a:stretch>
                  <a:fillRect t="-72727" b="-119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1503449" y="2574800"/>
                <a:ext cx="4916418" cy="2932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𝑚𝑖𝑛𝑖𝑚𝑖𝑧𝑒</m:t>
                            </m:r>
                            <m:d>
                              <m:dPr>
                                <m:ctrlPr>
                                  <a:rPr lang="en-US" sz="1633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33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633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33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33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  <m:nary>
                                  <m:naryPr>
                                    <m:chr m:val="∑"/>
                                    <m:ctrlP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33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63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33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1633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d>
                                  <m:dPr>
                                    <m:ctrlP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3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33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33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sz="1633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33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nary>
                              <m:naryPr>
                                <m:chr m:val="∑"/>
                                <m:ctrlPr>
                                  <a:rPr lang="en-US" sz="1633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33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33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33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1633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33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mr>
                      </m:m>
                    </m:oMath>
                  </m:oMathPara>
                </a14:m>
                <a:endParaRPr lang="en-US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49" y="2574800"/>
                <a:ext cx="4916418" cy="2932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D620445-EADD-42ED-BF0D-1CE9C5F5E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5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3CCE98-9BC1-47DE-AC29-0A494715B501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Data Partitioning and Replication Layer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Support two strategies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Proportional Allocation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Each partition has data from each strata, proportional to the strata size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Guarantees similar statistical properties across partitions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All-in-one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Places similar data items in a partition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ea typeface="Microsoft YaHei" pitchFamily="2"/>
              </a:rPr>
              <a:t>Sort using strata and partition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B6ADE-31FE-40F3-8225-04BD89CF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Analytics is Big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Big data and business analytics industry will surpass $200 billion in 2020. [IDC report]</a:t>
            </a:r>
          </a:p>
          <a:p>
            <a:r>
              <a:rPr lang="en-IN" dirty="0"/>
              <a:t>Revenue growth from information-based products will double the rest of the product/service portfolio for one third of Fortune 500 companies. [IDC report]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464EE-B768-4C57-9971-AAC224CC3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1E7D72-E9E2-4F4D-B662-01701E60FBC4}"/>
              </a:ext>
            </a:extLst>
          </p:cNvPr>
          <p:cNvSpPr txBox="1"/>
          <p:nvPr/>
        </p:nvSpPr>
        <p:spPr>
          <a:xfrm>
            <a:off x="3842952" y="4732635"/>
            <a:ext cx="703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</a:rPr>
              <a:t>“There’s gold in them there mountains of data”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2D89E-8153-4D1E-AF3C-C59CB22B72B9}"/>
              </a:ext>
            </a:extLst>
          </p:cNvPr>
          <p:cNvSpPr txBox="1"/>
          <p:nvPr/>
        </p:nvSpPr>
        <p:spPr>
          <a:xfrm>
            <a:off x="7509469" y="5255855"/>
            <a:ext cx="3367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- Gill Press, Forbes Contributor</a:t>
            </a:r>
          </a:p>
        </p:txBody>
      </p:sp>
    </p:spTree>
    <p:extLst>
      <p:ext uri="{BB962C8B-B14F-4D97-AF65-F5344CB8AC3E}">
        <p14:creationId xmlns:p14="http://schemas.microsoft.com/office/powerpoint/2010/main" val="390676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1E073F-9321-46ED-A774-6DA9BF4665CF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Evaluation – Setup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OSC Oakley cluster; 32 servers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Type 1: 2.2 GHz processor, 48GB RAM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Type 2: 1.1 GHz processor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Type 3: 600 MHz processor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Type 4: 300 MHz processor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endParaRPr lang="en-US" sz="2800" dirty="0">
              <a:ea typeface="Microsoft YaHei" pitchFamily="2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Green energy availability based on 4 Google data center locations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r>
              <a:rPr lang="en-US" sz="2800" dirty="0">
                <a:ea typeface="Microsoft YaHei" pitchFamily="2"/>
              </a:rPr>
              <a:t>Green/Dirty mix is independent of speed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endParaRPr lang="en-US" sz="2800" dirty="0">
              <a:ea typeface="Microsoft YaHei" pitchFamily="2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283"/>
              </a:spcAft>
              <a:buSzPct val="75000"/>
            </a:pPr>
            <a:endParaRPr lang="en-US" sz="2800" dirty="0">
              <a:ea typeface="Microsoft YaHe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2D472-463E-4B43-BA4D-D7904D69F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Datasets and Applications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36109"/>
              </p:ext>
            </p:extLst>
          </p:nvPr>
        </p:nvGraphicFramePr>
        <p:xfrm>
          <a:off x="2970978" y="2302660"/>
          <a:ext cx="5651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609">
                  <a:extLst>
                    <a:ext uri="{9D8B030D-6E8A-4147-A177-3AD203B41FA5}">
                      <a16:colId xmlns:a16="http://schemas.microsoft.com/office/drawing/2014/main" val="2022785195"/>
                    </a:ext>
                  </a:extLst>
                </a:gridCol>
                <a:gridCol w="3433303">
                  <a:extLst>
                    <a:ext uri="{9D8B030D-6E8A-4147-A177-3AD203B41FA5}">
                      <a16:colId xmlns:a16="http://schemas.microsoft.com/office/drawing/2014/main" val="2913053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11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RCV (Text)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Apriori</a:t>
                      </a:r>
                      <a:r>
                        <a:rPr lang="en-US" dirty="0"/>
                        <a:t> (Frequent Text Mining)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1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Swiss Protein (Tree)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LCSTRIPS (Frequent Tree Mining)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7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Treebank (Tree)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LCSTRIPS (Frequent Tree Mining)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2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UK (Graph)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LZ77, </a:t>
                      </a:r>
                      <a:r>
                        <a:rPr lang="en-US" dirty="0" err="1"/>
                        <a:t>Webgraph</a:t>
                      </a:r>
                      <a:r>
                        <a:rPr lang="en-US" dirty="0"/>
                        <a:t> (Compression)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Arabic (Graph)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LZ77, </a:t>
                      </a:r>
                      <a:r>
                        <a:rPr lang="en-US" dirty="0" err="1"/>
                        <a:t>Webgraph</a:t>
                      </a:r>
                      <a:r>
                        <a:rPr lang="en-US" dirty="0"/>
                        <a:t> (Compression)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18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D6F80-6459-4E67-B102-882200AB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Evaluation – Frequent Text Mining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22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00" y="1563390"/>
            <a:ext cx="5882400" cy="3731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7830" y="5427264"/>
            <a:ext cx="56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7F977-6012-4478-941D-1314E804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23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00" y="1616400"/>
            <a:ext cx="5814000" cy="3625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Evaluation – </a:t>
            </a:r>
            <a:r>
              <a:rPr lang="en-US" dirty="0" err="1"/>
              <a:t>Webgraph</a:t>
            </a:r>
            <a:r>
              <a:rPr lang="en-US" dirty="0"/>
              <a:t> Compression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903" y="556373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79D4B-B19C-46F8-819A-82032D7BB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24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9" y="1849749"/>
            <a:ext cx="10945847" cy="377430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Evaluation – Pareto Frontiers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3807" y="5832145"/>
            <a:ext cx="68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1655" y="5793477"/>
            <a:ext cx="56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140" y="575025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283E8-AEE9-4890-A647-6EA8BF845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6" y="-122929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612"/>
            <a:ext cx="10515600" cy="5258433"/>
          </a:xfrm>
        </p:spPr>
        <p:txBody>
          <a:bodyPr>
            <a:normAutofit/>
          </a:bodyPr>
          <a:lstStyle/>
          <a:p>
            <a:r>
              <a:rPr lang="en-US" sz="3200" dirty="0"/>
              <a:t>Our framework enables capacity &amp; payload aware analytics</a:t>
            </a:r>
          </a:p>
          <a:p>
            <a:pPr lvl="7"/>
            <a:endParaRPr lang="en-US" sz="2200" dirty="0"/>
          </a:p>
          <a:p>
            <a:pPr lvl="1"/>
            <a:r>
              <a:rPr lang="en-US" sz="3200" dirty="0"/>
              <a:t>Used LSH for efficient payload awareness</a:t>
            </a:r>
          </a:p>
          <a:p>
            <a:pPr lvl="7"/>
            <a:endParaRPr lang="en-US" sz="2600" dirty="0"/>
          </a:p>
          <a:p>
            <a:pPr lvl="1"/>
            <a:r>
              <a:rPr lang="en-US" sz="3200" dirty="0"/>
              <a:t>Used a Pareto Framework for capacity awareness</a:t>
            </a:r>
          </a:p>
          <a:p>
            <a:pPr lvl="6"/>
            <a:endParaRPr lang="en-US" sz="2600" dirty="0"/>
          </a:p>
          <a:p>
            <a:r>
              <a:rPr lang="en-US" sz="3200" dirty="0"/>
              <a:t>Improves performance for distributed analytics from text mining to frequent tree mining to compression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Supported by NSF grants: IIS-1550302, CCF-1629548, CNS-1350941, CSR-1320071 and CNS-1513120.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25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64007-5ED8-4842-B3A2-127CA8FB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5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assumption of our framework may be simplistic</a:t>
            </a:r>
          </a:p>
          <a:p>
            <a:pPr lvl="1"/>
            <a:r>
              <a:rPr lang="en-US" dirty="0"/>
              <a:t>Explore non-linear models</a:t>
            </a:r>
          </a:p>
          <a:p>
            <a:pPr lvl="1"/>
            <a:r>
              <a:rPr lang="en-US" dirty="0"/>
              <a:t>Alternatively, use multiple shards within a partition</a:t>
            </a:r>
          </a:p>
          <a:p>
            <a:pPr lvl="2"/>
            <a:r>
              <a:rPr lang="en-US" dirty="0"/>
              <a:t>Execution time will be linear in the number of shards</a:t>
            </a:r>
          </a:p>
          <a:p>
            <a:r>
              <a:rPr lang="en-US" dirty="0"/>
              <a:t>Combine static partitioning with dynamic load balancing techniques such as work stealing</a:t>
            </a:r>
          </a:p>
          <a:p>
            <a:pPr lvl="1"/>
            <a:r>
              <a:rPr lang="en-US" dirty="0"/>
              <a:t>Helps adapt to sudden changes in the computing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26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BC1D2-751D-4C3D-B1C7-54AD8391F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2" y="99952"/>
            <a:ext cx="10515600" cy="1325563"/>
          </a:xfrm>
        </p:spPr>
        <p:txBody>
          <a:bodyPr/>
          <a:lstStyle/>
          <a:p>
            <a:r>
              <a:rPr lang="en-US" dirty="0"/>
              <a:t>The Data Deluge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7774"/>
            <a:ext cx="10515600" cy="135218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 Around 10 zettabytes data created in 2015 [IDC report]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180 zettabytes will be created in 2025 [IDC report]</a:t>
            </a:r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3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6B7CE-EF26-4766-A31C-37A06BA5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272FDF-7CE8-42D5-B687-2AACC0B7D4A5}"/>
              </a:ext>
            </a:extLst>
          </p:cNvPr>
          <p:cNvSpPr txBox="1"/>
          <p:nvPr/>
        </p:nvSpPr>
        <p:spPr>
          <a:xfrm>
            <a:off x="838200" y="3978289"/>
            <a:ext cx="9096632" cy="9541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dirty="0"/>
              <a:t>It is paramount to analyse large, diverse volumes of data, extract useful business insights that inform</a:t>
            </a:r>
            <a:r>
              <a:rPr lang="en-IN" sz="2800" b="1" i="1" dirty="0"/>
              <a:t> timely </a:t>
            </a:r>
            <a:r>
              <a:rPr lang="en-IN" sz="2800" dirty="0"/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179867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43519" cy="746982"/>
          </a:xfrm>
        </p:spPr>
        <p:txBody>
          <a:bodyPr/>
          <a:lstStyle/>
          <a:p>
            <a:r>
              <a:rPr lang="en-US" dirty="0"/>
              <a:t>Some Examples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92875" y="1269681"/>
            <a:ext cx="3778209" cy="243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9769" y="995079"/>
            <a:ext cx="3291839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92875" y="4507994"/>
            <a:ext cx="3778210" cy="221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16271" y="4685040"/>
            <a:ext cx="2571172" cy="2036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4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2A15A-122C-4178-8E9E-23DE6377C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886A1-AC3D-4F7B-B848-8B84B7070766}"/>
              </a:ext>
            </a:extLst>
          </p:cNvPr>
          <p:cNvSpPr txBox="1"/>
          <p:nvPr/>
        </p:nvSpPr>
        <p:spPr>
          <a:xfrm>
            <a:off x="2150076" y="746982"/>
            <a:ext cx="193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Graph Mining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0ABDD-568F-4300-895A-6BA5C90364AA}"/>
              </a:ext>
            </a:extLst>
          </p:cNvPr>
          <p:cNvSpPr txBox="1"/>
          <p:nvPr/>
        </p:nvSpPr>
        <p:spPr>
          <a:xfrm>
            <a:off x="6230168" y="746982"/>
            <a:ext cx="3157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Medical/Scientific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4762E-4FE1-4B20-B632-99563AA3F63D}"/>
              </a:ext>
            </a:extLst>
          </p:cNvPr>
          <p:cNvSpPr txBox="1"/>
          <p:nvPr/>
        </p:nvSpPr>
        <p:spPr>
          <a:xfrm>
            <a:off x="1692875" y="4228577"/>
            <a:ext cx="167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Text Mining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B4F47-E83D-4F33-B14F-809C38103D8D}"/>
              </a:ext>
            </a:extLst>
          </p:cNvPr>
          <p:cNvSpPr txBox="1"/>
          <p:nvPr/>
        </p:nvSpPr>
        <p:spPr>
          <a:xfrm>
            <a:off x="6230168" y="4223375"/>
            <a:ext cx="184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40785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6983"/>
          </a:xfrm>
        </p:spPr>
        <p:txBody>
          <a:bodyPr/>
          <a:lstStyle/>
          <a:p>
            <a:r>
              <a:rPr lang="en-IN" dirty="0"/>
              <a:t>Data Deluge Outpaces Processing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48369" y="1485891"/>
            <a:ext cx="5561640" cy="50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390BB-87D6-4136-B629-9CE04B51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827636" y="1939923"/>
            <a:ext cx="5414319" cy="5313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MapReduce, MPI, Spark, etc.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222" y="92246"/>
            <a:ext cx="10515600" cy="1325563"/>
          </a:xfrm>
        </p:spPr>
        <p:txBody>
          <a:bodyPr/>
          <a:lstStyle/>
          <a:p>
            <a:r>
              <a:rPr lang="en-IN" dirty="0"/>
              <a:t>Solution: Distributed Computing</a:t>
            </a:r>
          </a:p>
        </p:txBody>
      </p:sp>
      <p:pic>
        <p:nvPicPr>
          <p:cNvPr id="2050" name="Picture 2" descr="https://blog.mayflower.de/uploads/tsteur/3529959486_8f36fb28c5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92" y="2471264"/>
            <a:ext cx="4770372" cy="30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5357" y="5557236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Source: blog.mayflower.de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6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1B679-A694-483A-AF69-7907AA41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8" y="365125"/>
            <a:ext cx="11119022" cy="1325563"/>
          </a:xfrm>
        </p:spPr>
        <p:txBody>
          <a:bodyPr/>
          <a:lstStyle/>
          <a:p>
            <a:r>
              <a:rPr lang="en-US" dirty="0"/>
              <a:t>Challenges for Distributed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Heterogeneity</a:t>
            </a:r>
          </a:p>
          <a:p>
            <a:pPr lvl="1"/>
            <a:r>
              <a:rPr lang="en-US" dirty="0"/>
              <a:t>Compute clusters are heterogeneous</a:t>
            </a:r>
          </a:p>
          <a:p>
            <a:pPr lvl="1"/>
            <a:r>
              <a:rPr lang="en-US" dirty="0"/>
              <a:t>Workload imbalance across partitions</a:t>
            </a:r>
          </a:p>
          <a:p>
            <a:pPr lvl="1"/>
            <a:r>
              <a:rPr lang="en-US" dirty="0"/>
              <a:t>Imbalance in execution time and energy consumption</a:t>
            </a:r>
          </a:p>
          <a:p>
            <a:r>
              <a:rPr lang="en-US" dirty="0"/>
              <a:t>Data skew (Data mining workloads)</a:t>
            </a:r>
          </a:p>
          <a:p>
            <a:pPr lvl="1"/>
            <a:r>
              <a:rPr lang="en-US" dirty="0"/>
              <a:t>Skew in statistical distribution of data across partitions</a:t>
            </a:r>
          </a:p>
          <a:p>
            <a:pPr lvl="1"/>
            <a:r>
              <a:rPr lang="en-US" dirty="0"/>
              <a:t>May lead to load imbalance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7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B70D3-D51D-4439-B1B4-AE561A7A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9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Image retrieval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1964"/>
            <a:ext cx="4471420" cy="24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021393"/>
            <a:ext cx="4471421" cy="2453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9202" y="2423293"/>
            <a:ext cx="3483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Random partitioning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Load imbalance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202" y="4837110"/>
            <a:ext cx="4223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Stratified partitioning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Load imbalance mitigated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8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3AE19-CBD2-4CCF-B43C-D3067D868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 to manage data partitions</a:t>
            </a:r>
          </a:p>
          <a:p>
            <a:pPr lvl="1"/>
            <a:r>
              <a:rPr lang="en-US" dirty="0"/>
              <a:t>Should be content aware</a:t>
            </a:r>
          </a:p>
          <a:p>
            <a:pPr lvl="2"/>
            <a:r>
              <a:rPr lang="en-US" dirty="0"/>
              <a:t>Mitigate skew</a:t>
            </a:r>
          </a:p>
          <a:p>
            <a:pPr lvl="1"/>
            <a:r>
              <a:rPr lang="en-US" dirty="0"/>
              <a:t>Should be sized according to capacity</a:t>
            </a:r>
          </a:p>
          <a:p>
            <a:pPr lvl="2"/>
            <a:r>
              <a:rPr lang="en-US" dirty="0"/>
              <a:t>Load balanced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0278-B2D0-4221-8EA3-438212BDA58B}" type="slidenum">
              <a:rPr lang="en-IN" smtClean="0"/>
              <a:t>9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45634-8B1D-45EE-9679-F2D89778B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92" y="32216"/>
            <a:ext cx="2381707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7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822</Words>
  <Application>Microsoft Office PowerPoint</Application>
  <PresentationFormat>Widescreen</PresentationFormat>
  <Paragraphs>191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Cambria Math</vt:lpstr>
      <vt:lpstr>StarSymbol</vt:lpstr>
      <vt:lpstr>Wingdings</vt:lpstr>
      <vt:lpstr>Office Theme</vt:lpstr>
      <vt:lpstr>A Pareto Framework for Data Analytics  on Heterogeneous Systems:  Implications for Green Energy Usage and Performance</vt:lpstr>
      <vt:lpstr>Analytics is Big Business</vt:lpstr>
      <vt:lpstr>The Data Deluge</vt:lpstr>
      <vt:lpstr>Some Examples</vt:lpstr>
      <vt:lpstr>Data Deluge Outpaces Processing Rate</vt:lpstr>
      <vt:lpstr>Solution: Distributed Computing</vt:lpstr>
      <vt:lpstr>Challenges for Distributed Analytics</vt:lpstr>
      <vt:lpstr>Example – Image retrieval </vt:lpstr>
      <vt:lpstr>Our Solution</vt:lpstr>
      <vt:lpstr>Proposed Framework</vt:lpstr>
      <vt:lpstr>Computational Heterogeneity Estimation Layer</vt:lpstr>
      <vt:lpstr>PowerPoint Presentation</vt:lpstr>
      <vt:lpstr>Proposed Framework</vt:lpstr>
      <vt:lpstr>Available Green Energy Estimation Layer</vt:lpstr>
      <vt:lpstr>PowerPoint Presentation</vt:lpstr>
      <vt:lpstr>Proposed Framework</vt:lpstr>
      <vt:lpstr>Pareto Optimal Modeling Layer</vt:lpstr>
      <vt:lpstr>Linear Programming Formulation</vt:lpstr>
      <vt:lpstr>Data Partitioning and Replication Layer</vt:lpstr>
      <vt:lpstr>Evaluation – Setup</vt:lpstr>
      <vt:lpstr>Evaluation – Datasets and Applications</vt:lpstr>
      <vt:lpstr>PowerPoint Presentation</vt:lpstr>
      <vt:lpstr>PowerPoint Presentation</vt:lpstr>
      <vt:lpstr>PowerPoint Presentation</vt:lpstr>
      <vt:lpstr>Conclusions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Abhijit Chakrabarti</dc:creator>
  <cp:lastModifiedBy>cstewart</cp:lastModifiedBy>
  <cp:revision>103</cp:revision>
  <dcterms:created xsi:type="dcterms:W3CDTF">2017-05-12T09:53:25Z</dcterms:created>
  <dcterms:modified xsi:type="dcterms:W3CDTF">2017-08-17T09:56:22Z</dcterms:modified>
</cp:coreProperties>
</file>